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0104100" cy="14224000"/>
  <p:notesSz cx="20104100" cy="14224000"/>
  <p:embeddedFontLst>
    <p:embeddedFont>
      <p:font typeface="Fira Sans" panose="020B0503050000020004" pitchFamily="34" charset="0"/>
      <p:regular r:id="rId4"/>
      <p:bold r:id="rId5"/>
      <p:italic r:id="rId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5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9440"/>
            <a:ext cx="17088486" cy="298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5440"/>
            <a:ext cx="14072870" cy="355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960"/>
            <a:ext cx="18093690" cy="227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1520"/>
            <a:ext cx="18093690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8320"/>
            <a:ext cx="6433312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3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68" y="363885"/>
            <a:ext cx="6045835" cy="5867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85"/>
              </a:spcBef>
            </a:pPr>
            <a:r>
              <a:rPr sz="2750" b="1" dirty="0">
                <a:solidFill>
                  <a:srgbClr val="FFFFFF"/>
                </a:solidFill>
                <a:latin typeface="Fira Sans"/>
                <a:cs typeface="Fira Sans"/>
              </a:rPr>
              <a:t>VOORLOPIG</a:t>
            </a:r>
            <a:r>
              <a:rPr sz="2750" b="1" spc="85" dirty="0">
                <a:solidFill>
                  <a:srgbClr val="FFFFFF"/>
                </a:solidFill>
                <a:latin typeface="Fira Sans"/>
                <a:cs typeface="Fira Sans"/>
              </a:rPr>
              <a:t> </a:t>
            </a:r>
            <a:r>
              <a:rPr sz="2750" b="1" dirty="0">
                <a:solidFill>
                  <a:srgbClr val="FFFFFF"/>
                </a:solidFill>
                <a:latin typeface="Fira Sans"/>
                <a:cs typeface="Fira Sans"/>
              </a:rPr>
              <a:t>ONTWERP</a:t>
            </a:r>
            <a:r>
              <a:rPr sz="2750" b="1" spc="90" dirty="0">
                <a:solidFill>
                  <a:srgbClr val="FFFFFF"/>
                </a:solidFill>
                <a:latin typeface="Fira Sans"/>
                <a:cs typeface="Fira Sans"/>
              </a:rPr>
              <a:t> </a:t>
            </a:r>
            <a:r>
              <a:rPr sz="2750" b="1" dirty="0">
                <a:solidFill>
                  <a:srgbClr val="FFFFFF"/>
                </a:solidFill>
                <a:latin typeface="Fira Sans"/>
                <a:cs typeface="Fira Sans"/>
              </a:rPr>
              <a:t>LAAT</a:t>
            </a:r>
            <a:r>
              <a:rPr sz="2750" b="1" spc="85" dirty="0">
                <a:solidFill>
                  <a:srgbClr val="FFFFFF"/>
                </a:solidFill>
                <a:latin typeface="Fira Sans"/>
                <a:cs typeface="Fira Sans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Fira Sans"/>
                <a:cs typeface="Fira Sans"/>
              </a:rPr>
              <a:t>MIDDEN</a:t>
            </a:r>
            <a:endParaRPr sz="2750">
              <a:latin typeface="Fira Sans"/>
              <a:cs typeface="Fir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7630" y="488370"/>
            <a:ext cx="129032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20203"/>
                </a:solidFill>
                <a:latin typeface="Fira Sans"/>
                <a:cs typeface="Fira Sans"/>
              </a:rPr>
              <a:t>Plankaart</a:t>
            </a:r>
            <a:endParaRPr sz="2250">
              <a:latin typeface="Fira Sans"/>
              <a:cs typeface="Fira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07305" y="338186"/>
            <a:ext cx="633730" cy="633095"/>
            <a:chOff x="17907305" y="338186"/>
            <a:chExt cx="633730" cy="633095"/>
          </a:xfrm>
        </p:grpSpPr>
        <p:sp>
          <p:nvSpPr>
            <p:cNvPr id="5" name="object 5"/>
            <p:cNvSpPr/>
            <p:nvPr/>
          </p:nvSpPr>
          <p:spPr>
            <a:xfrm>
              <a:off x="17907305" y="338186"/>
              <a:ext cx="633730" cy="633095"/>
            </a:xfrm>
            <a:custGeom>
              <a:avLst/>
              <a:gdLst/>
              <a:ahLst/>
              <a:cxnLst/>
              <a:rect l="l" t="t" r="r" b="b"/>
              <a:pathLst>
                <a:path w="633730" h="633094">
                  <a:moveTo>
                    <a:pt x="633104" y="0"/>
                  </a:moveTo>
                  <a:lnTo>
                    <a:pt x="0" y="0"/>
                  </a:lnTo>
                  <a:lnTo>
                    <a:pt x="0" y="633098"/>
                  </a:lnTo>
                  <a:lnTo>
                    <a:pt x="633104" y="633098"/>
                  </a:lnTo>
                  <a:lnTo>
                    <a:pt x="633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3744" y="594188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218" y="52070"/>
                  </a:moveTo>
                  <a:lnTo>
                    <a:pt x="68338" y="52070"/>
                  </a:lnTo>
                  <a:lnTo>
                    <a:pt x="68338" y="0"/>
                  </a:lnTo>
                  <a:lnTo>
                    <a:pt x="51879" y="0"/>
                  </a:lnTo>
                  <a:lnTo>
                    <a:pt x="51879" y="52070"/>
                  </a:lnTo>
                  <a:lnTo>
                    <a:pt x="0" y="52070"/>
                  </a:lnTo>
                  <a:lnTo>
                    <a:pt x="0" y="68580"/>
                  </a:lnTo>
                  <a:lnTo>
                    <a:pt x="51879" y="68580"/>
                  </a:lnTo>
                  <a:lnTo>
                    <a:pt x="51879" y="120650"/>
                  </a:lnTo>
                  <a:lnTo>
                    <a:pt x="68338" y="120650"/>
                  </a:lnTo>
                  <a:lnTo>
                    <a:pt x="68338" y="68580"/>
                  </a:lnTo>
                  <a:lnTo>
                    <a:pt x="120218" y="68580"/>
                  </a:lnTo>
                  <a:lnTo>
                    <a:pt x="120218" y="52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12079" y="559805"/>
              <a:ext cx="127607" cy="1898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08024" y="559769"/>
              <a:ext cx="127607" cy="18989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0644" y="392447"/>
            <a:ext cx="1047455" cy="5612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169" y="2220988"/>
            <a:ext cx="13571501" cy="93613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390879" y="11714362"/>
            <a:ext cx="3384550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1400" i="1" dirty="0">
                <a:latin typeface="Fira Sans"/>
                <a:cs typeface="Fira Sans"/>
              </a:rPr>
              <a:t>Groen</a:t>
            </a:r>
            <a:r>
              <a:rPr sz="1400" i="1" spc="-1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eilanden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met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functionele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zone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spc="-20" dirty="0">
                <a:latin typeface="Fira Sans"/>
                <a:cs typeface="Fira Sans"/>
              </a:rPr>
              <a:t>voor </a:t>
            </a:r>
            <a:r>
              <a:rPr sz="1400" i="1" dirty="0">
                <a:latin typeface="Fira Sans"/>
                <a:cs typeface="Fira Sans"/>
              </a:rPr>
              <a:t>het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laden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en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lossen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en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kort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spc="-10" dirty="0">
                <a:latin typeface="Fira Sans"/>
                <a:cs typeface="Fira Sans"/>
              </a:rPr>
              <a:t>fietsparkeren</a:t>
            </a:r>
            <a:endParaRPr sz="1400">
              <a:latin typeface="Fira Sans"/>
              <a:cs typeface="Fir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79257" y="6603799"/>
            <a:ext cx="4497705" cy="106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3950" marR="5080">
              <a:lnSpc>
                <a:spcPct val="100600"/>
              </a:lnSpc>
              <a:spcBef>
                <a:spcPts val="95"/>
              </a:spcBef>
            </a:pPr>
            <a:r>
              <a:rPr sz="1400" i="1" dirty="0">
                <a:latin typeface="Fira Sans"/>
                <a:cs typeface="Fira Sans"/>
              </a:rPr>
              <a:t>Veel</a:t>
            </a:r>
            <a:r>
              <a:rPr sz="1400" i="1" spc="-3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verharding</a:t>
            </a:r>
            <a:r>
              <a:rPr sz="1400" i="1" spc="-3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en</a:t>
            </a:r>
            <a:r>
              <a:rPr sz="1400" i="1" spc="-3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fietsbeugels</a:t>
            </a:r>
            <a:r>
              <a:rPr sz="1400" i="1" spc="-3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aan</a:t>
            </a:r>
            <a:r>
              <a:rPr sz="1400" i="1" spc="-35" dirty="0">
                <a:latin typeface="Fira Sans"/>
                <a:cs typeface="Fira Sans"/>
              </a:rPr>
              <a:t> </a:t>
            </a:r>
            <a:r>
              <a:rPr sz="1400" i="1" spc="-10" dirty="0">
                <a:latin typeface="Fira Sans"/>
                <a:cs typeface="Fira Sans"/>
              </a:rPr>
              <a:t>beide </a:t>
            </a:r>
            <a:r>
              <a:rPr sz="1400" i="1" dirty="0">
                <a:latin typeface="Fira Sans"/>
                <a:cs typeface="Fira Sans"/>
              </a:rPr>
              <a:t>zijde en weinig </a:t>
            </a:r>
            <a:r>
              <a:rPr sz="1400" i="1" spc="-10" dirty="0">
                <a:latin typeface="Fira Sans"/>
                <a:cs typeface="Fira Sans"/>
              </a:rPr>
              <a:t>groen.</a:t>
            </a: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1400">
              <a:latin typeface="Fira Sans"/>
              <a:cs typeface="Fir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Fira Sans"/>
                <a:cs typeface="Fira Sans"/>
              </a:rPr>
              <a:t>SCHEMA</a:t>
            </a:r>
            <a:r>
              <a:rPr sz="1400" b="1" spc="70" dirty="0">
                <a:latin typeface="Fira Sans"/>
                <a:cs typeface="Fira Sans"/>
              </a:rPr>
              <a:t> </a:t>
            </a:r>
            <a:r>
              <a:rPr sz="1400" b="1" dirty="0">
                <a:latin typeface="Fira Sans"/>
                <a:cs typeface="Fira Sans"/>
              </a:rPr>
              <a:t>VOORSTEL</a:t>
            </a:r>
            <a:r>
              <a:rPr sz="1400" b="1" spc="75" dirty="0">
                <a:latin typeface="Fira Sans"/>
                <a:cs typeface="Fira Sans"/>
              </a:rPr>
              <a:t> </a:t>
            </a:r>
            <a:r>
              <a:rPr sz="1400" b="1" dirty="0">
                <a:latin typeface="Fira Sans"/>
                <a:cs typeface="Fira Sans"/>
              </a:rPr>
              <a:t>NIEUWE</a:t>
            </a:r>
            <a:r>
              <a:rPr sz="1400" b="1" spc="70" dirty="0">
                <a:latin typeface="Fira Sans"/>
                <a:cs typeface="Fira Sans"/>
              </a:rPr>
              <a:t> </a:t>
            </a:r>
            <a:r>
              <a:rPr sz="1400" b="1" spc="-10" dirty="0">
                <a:latin typeface="Fira Sans"/>
                <a:cs typeface="Fira Sans"/>
              </a:rPr>
              <a:t>SITUATIE</a:t>
            </a:r>
            <a:endParaRPr sz="1400">
              <a:latin typeface="Fira Sans"/>
              <a:cs typeface="Fir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79257" y="2404974"/>
            <a:ext cx="245173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dirty="0">
                <a:latin typeface="Fira Sans"/>
                <a:cs typeface="Fira Sans"/>
              </a:rPr>
              <a:t>SCHEMA</a:t>
            </a:r>
            <a:r>
              <a:rPr sz="1400" b="1" spc="25" dirty="0">
                <a:latin typeface="Fira Sans"/>
                <a:cs typeface="Fira Sans"/>
              </a:rPr>
              <a:t> </a:t>
            </a:r>
            <a:r>
              <a:rPr sz="1400" b="1" dirty="0">
                <a:latin typeface="Fira Sans"/>
                <a:cs typeface="Fira Sans"/>
              </a:rPr>
              <a:t>BESTAANDE</a:t>
            </a:r>
            <a:r>
              <a:rPr sz="1400" b="1" spc="30" dirty="0">
                <a:latin typeface="Fira Sans"/>
                <a:cs typeface="Fira Sans"/>
              </a:rPr>
              <a:t> </a:t>
            </a:r>
            <a:r>
              <a:rPr sz="1400" b="1" spc="-10" dirty="0">
                <a:latin typeface="Fira Sans"/>
                <a:cs typeface="Fira Sans"/>
              </a:rPr>
              <a:t>SITUATIE</a:t>
            </a:r>
            <a:endParaRPr sz="1400">
              <a:latin typeface="Fira Sans"/>
              <a:cs typeface="Fir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359" y="1920026"/>
            <a:ext cx="146240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dirty="0">
                <a:latin typeface="Fira Sans"/>
                <a:cs typeface="Fira Sans"/>
              </a:rPr>
              <a:t>PLANKAART</a:t>
            </a:r>
            <a:r>
              <a:rPr sz="1400" b="1" spc="65" dirty="0">
                <a:latin typeface="Fira Sans"/>
                <a:cs typeface="Fira Sans"/>
              </a:rPr>
              <a:t> </a:t>
            </a:r>
            <a:r>
              <a:rPr sz="1400" b="1" spc="-20" dirty="0">
                <a:latin typeface="Fira Sans"/>
                <a:cs typeface="Fira Sans"/>
              </a:rPr>
              <a:t>1:200</a:t>
            </a:r>
            <a:endParaRPr sz="1400">
              <a:latin typeface="Fira Sans"/>
              <a:cs typeface="Fira San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91043" y="2620823"/>
            <a:ext cx="5474912" cy="393029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91043" y="7706035"/>
            <a:ext cx="5474912" cy="380764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28103" y="8668970"/>
            <a:ext cx="633730" cy="1257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04"/>
              </a:spcBef>
            </a:pPr>
            <a:r>
              <a:rPr sz="550" b="1" spc="-10" dirty="0">
                <a:latin typeface="Fira Sans"/>
                <a:cs typeface="Fira Sans"/>
              </a:rPr>
              <a:t>Fietsenstalling</a:t>
            </a:r>
            <a:endParaRPr sz="550">
              <a:latin typeface="Fira Sans"/>
              <a:cs typeface="Fira San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8169" y="11742925"/>
            <a:ext cx="12956148" cy="1657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68" y="363885"/>
            <a:ext cx="6045835" cy="5867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85"/>
              </a:spcBef>
            </a:pPr>
            <a:r>
              <a:rPr sz="2750" b="1" dirty="0">
                <a:solidFill>
                  <a:srgbClr val="FFFFFF"/>
                </a:solidFill>
                <a:latin typeface="Fira Sans"/>
                <a:cs typeface="Fira Sans"/>
              </a:rPr>
              <a:t>VOORLOPIG</a:t>
            </a:r>
            <a:r>
              <a:rPr sz="2750" b="1" spc="85" dirty="0">
                <a:solidFill>
                  <a:srgbClr val="FFFFFF"/>
                </a:solidFill>
                <a:latin typeface="Fira Sans"/>
                <a:cs typeface="Fira Sans"/>
              </a:rPr>
              <a:t> </a:t>
            </a:r>
            <a:r>
              <a:rPr sz="2750" b="1" dirty="0">
                <a:solidFill>
                  <a:srgbClr val="FFFFFF"/>
                </a:solidFill>
                <a:latin typeface="Fira Sans"/>
                <a:cs typeface="Fira Sans"/>
              </a:rPr>
              <a:t>ONTWERP</a:t>
            </a:r>
            <a:r>
              <a:rPr sz="2750" b="1" spc="90" dirty="0">
                <a:solidFill>
                  <a:srgbClr val="FFFFFF"/>
                </a:solidFill>
                <a:latin typeface="Fira Sans"/>
                <a:cs typeface="Fira Sans"/>
              </a:rPr>
              <a:t> </a:t>
            </a:r>
            <a:r>
              <a:rPr sz="2750" b="1" dirty="0">
                <a:solidFill>
                  <a:srgbClr val="FFFFFF"/>
                </a:solidFill>
                <a:latin typeface="Fira Sans"/>
                <a:cs typeface="Fira Sans"/>
              </a:rPr>
              <a:t>LAAT</a:t>
            </a:r>
            <a:r>
              <a:rPr sz="2750" b="1" spc="85" dirty="0">
                <a:solidFill>
                  <a:srgbClr val="FFFFFF"/>
                </a:solidFill>
                <a:latin typeface="Fira Sans"/>
                <a:cs typeface="Fira Sans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Fira Sans"/>
                <a:cs typeface="Fira Sans"/>
              </a:rPr>
              <a:t>MIDDEN</a:t>
            </a:r>
            <a:endParaRPr sz="2750">
              <a:latin typeface="Fira Sans"/>
              <a:cs typeface="Fir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6577" y="488370"/>
            <a:ext cx="143637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20203"/>
                </a:solidFill>
                <a:latin typeface="Fira Sans"/>
                <a:cs typeface="Fira Sans"/>
              </a:rPr>
              <a:t>Impressies</a:t>
            </a:r>
            <a:endParaRPr sz="2250">
              <a:latin typeface="Fira Sans"/>
              <a:cs typeface="Fira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07305" y="338186"/>
            <a:ext cx="633730" cy="633095"/>
            <a:chOff x="17907305" y="338186"/>
            <a:chExt cx="633730" cy="633095"/>
          </a:xfrm>
        </p:grpSpPr>
        <p:sp>
          <p:nvSpPr>
            <p:cNvPr id="5" name="object 5"/>
            <p:cNvSpPr/>
            <p:nvPr/>
          </p:nvSpPr>
          <p:spPr>
            <a:xfrm>
              <a:off x="17907305" y="338186"/>
              <a:ext cx="633730" cy="633095"/>
            </a:xfrm>
            <a:custGeom>
              <a:avLst/>
              <a:gdLst/>
              <a:ahLst/>
              <a:cxnLst/>
              <a:rect l="l" t="t" r="r" b="b"/>
              <a:pathLst>
                <a:path w="633730" h="633094">
                  <a:moveTo>
                    <a:pt x="633104" y="0"/>
                  </a:moveTo>
                  <a:lnTo>
                    <a:pt x="0" y="0"/>
                  </a:lnTo>
                  <a:lnTo>
                    <a:pt x="0" y="633098"/>
                  </a:lnTo>
                  <a:lnTo>
                    <a:pt x="633104" y="633098"/>
                  </a:lnTo>
                  <a:lnTo>
                    <a:pt x="633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3744" y="594188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218" y="52070"/>
                  </a:moveTo>
                  <a:lnTo>
                    <a:pt x="68338" y="52070"/>
                  </a:lnTo>
                  <a:lnTo>
                    <a:pt x="68338" y="0"/>
                  </a:lnTo>
                  <a:lnTo>
                    <a:pt x="51879" y="0"/>
                  </a:lnTo>
                  <a:lnTo>
                    <a:pt x="51879" y="52070"/>
                  </a:lnTo>
                  <a:lnTo>
                    <a:pt x="0" y="52070"/>
                  </a:lnTo>
                  <a:lnTo>
                    <a:pt x="0" y="68580"/>
                  </a:lnTo>
                  <a:lnTo>
                    <a:pt x="51879" y="68580"/>
                  </a:lnTo>
                  <a:lnTo>
                    <a:pt x="51879" y="120650"/>
                  </a:lnTo>
                  <a:lnTo>
                    <a:pt x="68338" y="120650"/>
                  </a:lnTo>
                  <a:lnTo>
                    <a:pt x="68338" y="68580"/>
                  </a:lnTo>
                  <a:lnTo>
                    <a:pt x="120218" y="68580"/>
                  </a:lnTo>
                  <a:lnTo>
                    <a:pt x="120218" y="52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12079" y="559805"/>
              <a:ext cx="127607" cy="1898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08024" y="559769"/>
              <a:ext cx="127607" cy="18989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0644" y="392447"/>
            <a:ext cx="1047455" cy="5612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4143" y="1996320"/>
            <a:ext cx="8902282" cy="49990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14143" y="8020428"/>
            <a:ext cx="8902282" cy="499907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091088" y="8020428"/>
            <a:ext cx="3427729" cy="4874895"/>
            <a:chOff x="6091088" y="8020428"/>
            <a:chExt cx="3427729" cy="487489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1088" y="8020428"/>
              <a:ext cx="3427379" cy="19246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1088" y="10970104"/>
              <a:ext cx="3427379" cy="192464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9095" y="7085679"/>
            <a:ext cx="233743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i="1" dirty="0">
                <a:latin typeface="Fira Sans"/>
                <a:cs typeface="Fira Sans"/>
              </a:rPr>
              <a:t>1.</a:t>
            </a:r>
            <a:r>
              <a:rPr sz="1400" i="1" spc="-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Zicht vanuit de </a:t>
            </a:r>
            <a:r>
              <a:rPr sz="1400" i="1" spc="-10" dirty="0">
                <a:latin typeface="Fira Sans"/>
                <a:cs typeface="Fira Sans"/>
              </a:rPr>
              <a:t>Boterstraat</a:t>
            </a:r>
            <a:endParaRPr sz="1400">
              <a:latin typeface="Fira Sans"/>
              <a:cs typeface="Fir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5638" y="9997688"/>
            <a:ext cx="4737100" cy="33286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45"/>
              </a:spcBef>
              <a:tabLst>
                <a:tab pos="4605020" algn="l"/>
              </a:tabLst>
            </a:pPr>
            <a:r>
              <a:rPr sz="1400" i="1" spc="-25" dirty="0">
                <a:latin typeface="Fira Sans"/>
                <a:cs typeface="Fira Sans"/>
              </a:rPr>
              <a:t>1.</a:t>
            </a:r>
            <a:r>
              <a:rPr sz="1400" i="1" dirty="0">
                <a:latin typeface="Fira Sans"/>
                <a:cs typeface="Fira Sans"/>
              </a:rPr>
              <a:t>	</a:t>
            </a:r>
            <a:r>
              <a:rPr sz="1400" i="1" spc="-25" dirty="0">
                <a:latin typeface="Fira Sans"/>
                <a:cs typeface="Fira Sans"/>
              </a:rPr>
              <a:t>2.</a:t>
            </a: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400">
              <a:latin typeface="Fira Sans"/>
              <a:cs typeface="Fira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4605020" algn="l"/>
              </a:tabLst>
            </a:pPr>
            <a:r>
              <a:rPr sz="1400" i="1" spc="-10" dirty="0">
                <a:latin typeface="Fira Sans"/>
                <a:cs typeface="Fira Sans"/>
              </a:rPr>
              <a:t>situatie</a:t>
            </a:r>
            <a:r>
              <a:rPr sz="1400" i="1" dirty="0">
                <a:latin typeface="Fira Sans"/>
                <a:cs typeface="Fira Sans"/>
              </a:rPr>
              <a:t>	</a:t>
            </a:r>
            <a:r>
              <a:rPr sz="2100" i="1" spc="-37" baseline="23809" dirty="0">
                <a:latin typeface="Fira Sans"/>
                <a:cs typeface="Fira Sans"/>
              </a:rPr>
              <a:t>3.</a:t>
            </a:r>
            <a:endParaRPr sz="2100" baseline="23809">
              <a:latin typeface="Fira Sans"/>
              <a:cs typeface="Fir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01315" y="7085500"/>
            <a:ext cx="522922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i="1" dirty="0">
                <a:latin typeface="Fira Sans"/>
                <a:cs typeface="Fira Sans"/>
              </a:rPr>
              <a:t>2.</a:t>
            </a:r>
            <a:r>
              <a:rPr sz="1400" i="1" spc="-1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Zicht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de</a:t>
            </a:r>
            <a:r>
              <a:rPr sz="1400" i="1" spc="-1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Laat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in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oostelijke</a:t>
            </a:r>
            <a:r>
              <a:rPr sz="1400" i="1" spc="-1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richting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/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entree</a:t>
            </a:r>
            <a:r>
              <a:rPr sz="1400" i="1" spc="-1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nieuwe</a:t>
            </a:r>
            <a:r>
              <a:rPr sz="1400" i="1" spc="-10" dirty="0">
                <a:latin typeface="Fira Sans"/>
                <a:cs typeface="Fira Sans"/>
              </a:rPr>
              <a:t> supermarkt</a:t>
            </a:r>
            <a:endParaRPr sz="1400">
              <a:latin typeface="Fira Sans"/>
              <a:cs typeface="Fir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01315" y="13121760"/>
            <a:ext cx="295465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i="1" dirty="0">
                <a:latin typeface="Fira Sans"/>
                <a:cs typeface="Fira Sans"/>
              </a:rPr>
              <a:t>3.</a:t>
            </a:r>
            <a:r>
              <a:rPr sz="1400" i="1" spc="-2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Zicht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de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Laat</a:t>
            </a:r>
            <a:r>
              <a:rPr sz="1400" i="1" spc="-15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in</a:t>
            </a:r>
            <a:r>
              <a:rPr sz="1400" i="1" spc="-10" dirty="0">
                <a:latin typeface="Fira Sans"/>
                <a:cs typeface="Fira Sans"/>
              </a:rPr>
              <a:t> </a:t>
            </a:r>
            <a:r>
              <a:rPr sz="1400" i="1" dirty="0">
                <a:latin typeface="Fira Sans"/>
                <a:cs typeface="Fira Sans"/>
              </a:rPr>
              <a:t>westelijke</a:t>
            </a:r>
            <a:r>
              <a:rPr sz="1400" i="1" spc="-10" dirty="0">
                <a:latin typeface="Fira Sans"/>
                <a:cs typeface="Fira Sans"/>
              </a:rPr>
              <a:t> richting</a:t>
            </a:r>
            <a:endParaRPr sz="1400">
              <a:latin typeface="Fira Sans"/>
              <a:cs typeface="Fir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916" y="13071116"/>
            <a:ext cx="87312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i="1" spc="-10" dirty="0">
                <a:latin typeface="Fira Sans"/>
                <a:cs typeface="Fira Sans"/>
              </a:rPr>
              <a:t>Bestaande</a:t>
            </a:r>
            <a:endParaRPr sz="1400">
              <a:latin typeface="Fira Sans"/>
              <a:cs typeface="Fira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1795" y="1996314"/>
            <a:ext cx="8914655" cy="499907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462580" y="7789257"/>
            <a:ext cx="8352790" cy="5461635"/>
            <a:chOff x="1462580" y="7789257"/>
            <a:chExt cx="8352790" cy="546163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7659" y="8020429"/>
              <a:ext cx="3441226" cy="19246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62580" y="7789257"/>
              <a:ext cx="8352790" cy="5461635"/>
            </a:xfrm>
            <a:custGeom>
              <a:avLst/>
              <a:gdLst/>
              <a:ahLst/>
              <a:cxnLst/>
              <a:rect l="l" t="t" r="r" b="b"/>
              <a:pathLst>
                <a:path w="8352790" h="5461634">
                  <a:moveTo>
                    <a:pt x="8352764" y="0"/>
                  </a:moveTo>
                  <a:lnTo>
                    <a:pt x="0" y="0"/>
                  </a:lnTo>
                  <a:lnTo>
                    <a:pt x="0" y="5461419"/>
                  </a:lnTo>
                  <a:lnTo>
                    <a:pt x="8352764" y="5461419"/>
                  </a:lnTo>
                  <a:lnTo>
                    <a:pt x="8352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80</Words>
  <Application>Microsoft Office PowerPoint</Application>
  <PresentationFormat>Aangepast</PresentationFormat>
  <Paragraphs>30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Fira Sans</vt:lpstr>
      <vt:lpstr>Calibri</vt:lpstr>
      <vt:lpstr>Office Theme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Sybren Lempsink</dc:creator>
  <cp:lastModifiedBy>Sybren Lempsink</cp:lastModifiedBy>
  <cp:revision>2</cp:revision>
  <dcterms:created xsi:type="dcterms:W3CDTF">2024-07-24T15:09:08Z</dcterms:created>
  <dcterms:modified xsi:type="dcterms:W3CDTF">2024-07-24T15:19:10Z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2024-07-08T00:00:00Z</vt:filetime>
  </property>
  <property fmtid="{D5CDD505-2E9C-101B-9397-08002B2CF9AE}" pid="3" name="Creator">
    <vt:lpwstr>Adobe InDesign 19.4 (Windows)</vt:lpwstr>
  </property>
  <property fmtid="{D5CDD505-2E9C-101B-9397-08002B2CF9AE}" pid="4" name="LastSaved">
    <vt:filetime>2024-07-24T00:00:00Z</vt:filetime>
  </property>
  <property fmtid="{D5CDD505-2E9C-101B-9397-08002B2CF9AE}" pid="5" name="Producer">
    <vt:lpwstr>Adobe PDF Library 17.0</vt:lpwstr>
  </property>
</Properties>
</file>